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8"/>
  </p:handoutMasterIdLst>
  <p:sldIdLst>
    <p:sldId id="261" r:id="rId2"/>
    <p:sldId id="274" r:id="rId3"/>
    <p:sldId id="276" r:id="rId4"/>
    <p:sldId id="277" r:id="rId5"/>
    <p:sldId id="271" r:id="rId6"/>
    <p:sldId id="278" r:id="rId7"/>
    <p:sldId id="273" r:id="rId8"/>
    <p:sldId id="279" r:id="rId9"/>
    <p:sldId id="275" r:id="rId10"/>
    <p:sldId id="280" r:id="rId11"/>
    <p:sldId id="267" r:id="rId12"/>
    <p:sldId id="281" r:id="rId13"/>
    <p:sldId id="266" r:id="rId14"/>
    <p:sldId id="282" r:id="rId15"/>
    <p:sldId id="269" r:id="rId16"/>
    <p:sldId id="2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6" autoAdjust="0"/>
    <p:restoredTop sz="94660"/>
  </p:normalViewPr>
  <p:slideViewPr>
    <p:cSldViewPr snapToGrid="0">
      <p:cViewPr varScale="1">
        <p:scale>
          <a:sx n="69" d="100"/>
          <a:sy n="69" d="100"/>
        </p:scale>
        <p:origin x="484" y="52"/>
      </p:cViewPr>
      <p:guideLst/>
    </p:cSldViewPr>
  </p:slideViewPr>
  <p:notesTextViewPr>
    <p:cViewPr>
      <p:scale>
        <a:sx n="1" d="1"/>
        <a:sy n="1" d="1"/>
      </p:scale>
      <p:origin x="0" y="0"/>
    </p:cViewPr>
  </p:notesTextViewPr>
  <p:notesViewPr>
    <p:cSldViewPr snapToGrid="0">
      <p:cViewPr varScale="1">
        <p:scale>
          <a:sx n="66" d="100"/>
          <a:sy n="66" d="100"/>
        </p:scale>
        <p:origin x="3125"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C471ED-60CC-4C62-BAE8-F58C017C3715}" type="datetimeFigureOut">
              <a:rPr lang="en-GB" smtClean="0"/>
              <a:t>13/01/2019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53E789-B82E-4995-80CC-A945FD553BF8}" type="slidenum">
              <a:rPr lang="en-GB" smtClean="0"/>
              <a:t>‹#›</a:t>
            </a:fld>
            <a:endParaRPr lang="en-GB"/>
          </a:p>
        </p:txBody>
      </p:sp>
    </p:spTree>
    <p:extLst>
      <p:ext uri="{BB962C8B-B14F-4D97-AF65-F5344CB8AC3E}">
        <p14:creationId xmlns:p14="http://schemas.microsoft.com/office/powerpoint/2010/main" val="12657168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59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171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61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www.multisensorylearning.lgfl.net </a:t>
            </a:r>
            <a:endParaRPr lang="en-GB" dirty="0">
              <a:solidFill>
                <a:prstClr val="black">
                  <a:tint val="75000"/>
                </a:prstClr>
              </a:solidFill>
            </a:endParaRPr>
          </a:p>
        </p:txBody>
      </p:sp>
    </p:spTree>
    <p:extLst>
      <p:ext uri="{BB962C8B-B14F-4D97-AF65-F5344CB8AC3E}">
        <p14:creationId xmlns:p14="http://schemas.microsoft.com/office/powerpoint/2010/main" val="901060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71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173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23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496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021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96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68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3048"/>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2370137"/>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573202" y="157162"/>
            <a:ext cx="2440998" cy="857975"/>
          </a:xfrm>
          <a:prstGeom prst="rect">
            <a:avLst/>
          </a:prstGeom>
        </p:spPr>
      </p:pic>
      <p:pic>
        <p:nvPicPr>
          <p:cNvPr id="10" name="Picture 9">
            <a:extLst>
              <a:ext uri="{FF2B5EF4-FFF2-40B4-BE49-F238E27FC236}">
                <a16:creationId xmlns:a16="http://schemas.microsoft.com/office/drawing/2014/main" id="{9CCC9D8E-3D14-4C92-9FE1-2527E94F86E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26028"/>
            <a:ext cx="3073576" cy="1286613"/>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97951" y="70763"/>
            <a:ext cx="2596098" cy="761522"/>
          </a:xfrm>
          <a:prstGeom prst="rect">
            <a:avLst/>
          </a:prstGeom>
        </p:spPr>
      </p:pic>
    </p:spTree>
    <p:extLst>
      <p:ext uri="{BB962C8B-B14F-4D97-AF65-F5344CB8AC3E}">
        <p14:creationId xmlns:p14="http://schemas.microsoft.com/office/powerpoint/2010/main" val="3013163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irstwood.com/" TargetMode="External"/><Relationship Id="rId2" Type="http://schemas.openxmlformats.org/officeDocument/2006/relationships/hyperlink" Target="http://www.multisensorylearning.lgfl.net/"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wordq.lgfl.net/" TargetMode="External"/><Relationship Id="rId7" Type="http://schemas.openxmlformats.org/officeDocument/2006/relationships/hyperlink" Target="http://www.hirstwood.com/" TargetMode="External"/><Relationship Id="rId2" Type="http://schemas.openxmlformats.org/officeDocument/2006/relationships/hyperlink" Target="http://www.j2e.lgfl.net/" TargetMode="External"/><Relationship Id="rId1" Type="http://schemas.openxmlformats.org/officeDocument/2006/relationships/slideLayout" Target="../slideLayouts/slideLayout2.xml"/><Relationship Id="rId6" Type="http://schemas.openxmlformats.org/officeDocument/2006/relationships/hyperlink" Target="http://www.multisensorylearning.lgfl.net/"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widgit.lgfl.net/" TargetMode="External"/><Relationship Id="rId1" Type="http://schemas.openxmlformats.org/officeDocument/2006/relationships/slideLayout" Target="../slideLayouts/slideLayout2.xml"/><Relationship Id="rId5" Type="http://schemas.openxmlformats.org/officeDocument/2006/relationships/hyperlink" Target="http://www.hirstwood.com/" TargetMode="External"/><Relationship Id="rId4" Type="http://schemas.openxmlformats.org/officeDocument/2006/relationships/hyperlink" Target="http://www.multisensorylearning.lgfl.ne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hirstwood.com/" TargetMode="External"/><Relationship Id="rId2" Type="http://schemas.openxmlformats.org/officeDocument/2006/relationships/hyperlink" Target="http://www.multisensorylearning.lgfl.net/"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www.hirstwood.com/" TargetMode="External"/><Relationship Id="rId2" Type="http://schemas.openxmlformats.org/officeDocument/2006/relationships/hyperlink" Target="http://www.multisensorylearning.lgfl.ne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listeningbooks.lgfl.net/" TargetMode="External"/><Relationship Id="rId2" Type="http://schemas.openxmlformats.org/officeDocument/2006/relationships/hyperlink" Target="http://www.audionetwork.lgfl.net/" TargetMode="External"/><Relationship Id="rId1" Type="http://schemas.openxmlformats.org/officeDocument/2006/relationships/slideLayout" Target="../slideLayouts/slideLayout2.xml"/><Relationship Id="rId6" Type="http://schemas.openxmlformats.org/officeDocument/2006/relationships/hyperlink" Target="http://www.hirstwood.com/" TargetMode="External"/><Relationship Id="rId5" Type="http://schemas.openxmlformats.org/officeDocument/2006/relationships/hyperlink" Target="http://www.multisensorylearning.lgfl.net/"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www.multisensorylearning.lgfl.net/" TargetMode="External"/><Relationship Id="rId2" Type="http://schemas.openxmlformats.org/officeDocument/2006/relationships/hyperlink" Target="http://www.sa.lgfl.net/" TargetMode="Externa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hyperlink" Target="http://www.hirstwood.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multisensorylearning.lgfl.net/" TargetMode="External"/><Relationship Id="rId2" Type="http://schemas.openxmlformats.org/officeDocument/2006/relationships/hyperlink" Target="http://www.included.lgfl.net/" TargetMode="Externa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hyperlink" Target="http://www.hirstwood.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hirstwood.com/" TargetMode="External"/><Relationship Id="rId2" Type="http://schemas.openxmlformats.org/officeDocument/2006/relationships/hyperlink" Target="http://www.multisensorylearning.lgfl.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hirstwood.com/" TargetMode="External"/><Relationship Id="rId2" Type="http://schemas.openxmlformats.org/officeDocument/2006/relationships/hyperlink" Target="http://www.multisensorylearning.lgfl.n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hirstwood.com/" TargetMode="External"/><Relationship Id="rId2" Type="http://schemas.openxmlformats.org/officeDocument/2006/relationships/hyperlink" Target="http://www.multisensorylearning.lgfl.ne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hirstwood.com/" TargetMode="External"/><Relationship Id="rId2" Type="http://schemas.openxmlformats.org/officeDocument/2006/relationships/hyperlink" Target="http://www.multisensorylearning.lgfl.net/"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busythings.lgfl.net/" TargetMode="External"/><Relationship Id="rId1" Type="http://schemas.openxmlformats.org/officeDocument/2006/relationships/slideLayout" Target="../slideLayouts/slideLayout2.xml"/><Relationship Id="rId5" Type="http://schemas.openxmlformats.org/officeDocument/2006/relationships/hyperlink" Target="http://www.hirstwood.com/" TargetMode="External"/><Relationship Id="rId4" Type="http://schemas.openxmlformats.org/officeDocument/2006/relationships/hyperlink" Target="http://www.multisensorylearning.lgfl.ne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hirstwood.com/" TargetMode="External"/><Relationship Id="rId2" Type="http://schemas.openxmlformats.org/officeDocument/2006/relationships/hyperlink" Target="http://www.multisensorylearning.lgfl.net/"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hyperlink" Target="http://www.fairytales.lgfl.net/" TargetMode="External"/><Relationship Id="rId2" Type="http://schemas.openxmlformats.org/officeDocument/2006/relationships/hyperlink" Target="http://busythings.lgfl.net/" TargetMode="External"/><Relationship Id="rId1" Type="http://schemas.openxmlformats.org/officeDocument/2006/relationships/slideLayout" Target="../slideLayouts/slideLayout2.xml"/><Relationship Id="rId6" Type="http://schemas.openxmlformats.org/officeDocument/2006/relationships/hyperlink" Target="http://www.hirstwood.com/" TargetMode="External"/><Relationship Id="rId5" Type="http://schemas.openxmlformats.org/officeDocument/2006/relationships/hyperlink" Target="http://www.multisensorylearning.lgfl.net/"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udio.lgfl.net/" TargetMode="External"/><Relationship Id="rId1" Type="http://schemas.openxmlformats.org/officeDocument/2006/relationships/slideLayout" Target="../slideLayouts/slideLayout2.xml"/><Relationship Id="rId5" Type="http://schemas.openxmlformats.org/officeDocument/2006/relationships/hyperlink" Target="http://www.hirstwood.com/" TargetMode="External"/><Relationship Id="rId4" Type="http://schemas.openxmlformats.org/officeDocument/2006/relationships/hyperlink" Target="http://www.multisensorylearning.lgfl.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70137"/>
            <a:ext cx="10515600" cy="3545633"/>
          </a:xfrm>
        </p:spPr>
        <p:txBody>
          <a:bodyPr>
            <a:normAutofit/>
          </a:bodyPr>
          <a:lstStyle/>
          <a:p>
            <a:pPr marL="0" indent="0" algn="ctr">
              <a:buNone/>
            </a:pPr>
            <a:r>
              <a:rPr lang="en-GB" sz="4400" b="1" dirty="0" smtClean="0"/>
              <a:t>2</a:t>
            </a:r>
            <a:r>
              <a:rPr lang="en-GB" sz="4400" b="1" dirty="0"/>
              <a:t>: Developing a Multisensory Curriculum</a:t>
            </a:r>
            <a:endParaRPr lang="en-GB" sz="4400" dirty="0"/>
          </a:p>
          <a:p>
            <a:pPr marL="0" indent="0" algn="ctr">
              <a:buNone/>
            </a:pPr>
            <a:endParaRPr lang="en-GB" sz="4400" b="1" dirty="0"/>
          </a:p>
          <a:p>
            <a:pPr marL="0" indent="0" algn="ctr">
              <a:buNone/>
            </a:pPr>
            <a:r>
              <a:rPr lang="en-US" sz="4400" b="1" dirty="0" smtClean="0"/>
              <a:t>2C</a:t>
            </a:r>
            <a:r>
              <a:rPr lang="en-US" sz="4400" b="1" dirty="0"/>
              <a:t>: Multisensory Literacy</a:t>
            </a:r>
            <a:endParaRPr lang="en-GB" sz="4400" dirty="0"/>
          </a:p>
        </p:txBody>
      </p:sp>
      <p:sp>
        <p:nvSpPr>
          <p:cNvPr id="4" name="Rectangle 3"/>
          <p:cNvSpPr>
            <a:spLocks noGrp="1" noChangeArrowheads="1"/>
          </p:cNvSpPr>
          <p:nvPr/>
        </p:nvSpPr>
        <p:spPr bwMode="auto">
          <a:xfrm>
            <a:off x="849001" y="6255824"/>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2"/>
              </a:rPr>
              <a:t>www.multisensorylearning.lgfl.net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dirty="0" smtClean="0">
                <a:latin typeface="Calibri" panose="020F0502020204030204" pitchFamily="34" charset="0"/>
                <a:ea typeface="Calibri" panose="020F0502020204030204" pitchFamily="34" charset="0"/>
                <a:cs typeface="Calibri" panose="020F0502020204030204" pitchFamily="34" charset="0"/>
              </a:rPr>
              <a: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3"/>
              </a:rPr>
              <a:t>www.hirstwood.com</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sz="1800" dirty="0" smtClean="0"/>
          </a:p>
        </p:txBody>
      </p:sp>
    </p:spTree>
    <p:extLst>
      <p:ext uri="{BB962C8B-B14F-4D97-AF65-F5344CB8AC3E}">
        <p14:creationId xmlns:p14="http://schemas.microsoft.com/office/powerpoint/2010/main" val="2072755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Extended Writing</a:t>
            </a:r>
            <a:endParaRPr lang="en-GB" b="1" dirty="0"/>
          </a:p>
        </p:txBody>
      </p:sp>
      <p:sp>
        <p:nvSpPr>
          <p:cNvPr id="3" name="Content Placeholder 2"/>
          <p:cNvSpPr>
            <a:spLocks noGrp="1"/>
          </p:cNvSpPr>
          <p:nvPr>
            <p:ph idx="1"/>
          </p:nvPr>
        </p:nvSpPr>
        <p:spPr>
          <a:xfrm>
            <a:off x="262924" y="2037117"/>
            <a:ext cx="6787101" cy="4351338"/>
          </a:xfrm>
        </p:spPr>
        <p:txBody>
          <a:bodyPr>
            <a:normAutofit/>
          </a:bodyPr>
          <a:lstStyle/>
          <a:p>
            <a:pPr fontAlgn="base"/>
            <a:r>
              <a:rPr lang="en-GB" dirty="0" err="1" smtClean="0"/>
              <a:t>JiT</a:t>
            </a:r>
            <a:r>
              <a:rPr lang="en-GB" dirty="0" smtClean="0"/>
              <a:t> </a:t>
            </a:r>
            <a:r>
              <a:rPr lang="en-GB" dirty="0"/>
              <a:t>and J2E – </a:t>
            </a:r>
            <a:r>
              <a:rPr lang="en-GB" dirty="0">
                <a:hlinkClick r:id="rId2"/>
              </a:rPr>
              <a:t>www.j2e.lgfl.net</a:t>
            </a:r>
            <a:r>
              <a:rPr lang="en-GB" dirty="0"/>
              <a:t> </a:t>
            </a:r>
            <a:r>
              <a:rPr lang="en-GB" dirty="0" smtClean="0"/>
              <a:t>– authoring tools that encourage extended writing using sound, images and more.</a:t>
            </a:r>
            <a:endParaRPr lang="en-GB" dirty="0"/>
          </a:p>
          <a:p>
            <a:pPr fontAlgn="base"/>
            <a:r>
              <a:rPr lang="en-GB" dirty="0" err="1"/>
              <a:t>WordQ</a:t>
            </a:r>
            <a:r>
              <a:rPr lang="en-GB" dirty="0"/>
              <a:t> </a:t>
            </a:r>
            <a:r>
              <a:rPr lang="en-GB" dirty="0" err="1"/>
              <a:t>SpeakQ</a:t>
            </a:r>
            <a:r>
              <a:rPr lang="en-GB" dirty="0"/>
              <a:t> – </a:t>
            </a:r>
            <a:r>
              <a:rPr lang="en-GB" dirty="0" smtClean="0">
                <a:hlinkClick r:id="rId3"/>
              </a:rPr>
              <a:t>www.wordq.lgfl.net</a:t>
            </a:r>
            <a:r>
              <a:rPr lang="en-GB" dirty="0" smtClean="0"/>
              <a:t> – assistive technology that includes speech to text to support writing for those with literacy issues.  </a:t>
            </a:r>
            <a:endParaRPr lang="en-GB" dirty="0"/>
          </a:p>
          <a:p>
            <a:endParaRPr lang="en-GB" dirty="0"/>
          </a:p>
        </p:txBody>
      </p:sp>
      <p:pic>
        <p:nvPicPr>
          <p:cNvPr id="5" name="Picture 4"/>
          <p:cNvPicPr>
            <a:picLocks noChangeAspect="1"/>
          </p:cNvPicPr>
          <p:nvPr/>
        </p:nvPicPr>
        <p:blipFill>
          <a:blip r:embed="rId4"/>
          <a:stretch>
            <a:fillRect/>
          </a:stretch>
        </p:blipFill>
        <p:spPr>
          <a:xfrm>
            <a:off x="7050025" y="1779734"/>
            <a:ext cx="4720406" cy="1647725"/>
          </a:xfrm>
          <a:prstGeom prst="rect">
            <a:avLst/>
          </a:prstGeom>
        </p:spPr>
      </p:pic>
      <p:pic>
        <p:nvPicPr>
          <p:cNvPr id="6" name="Picture 5">
            <a:extLst>
              <a:ext uri="{FF2B5EF4-FFF2-40B4-BE49-F238E27FC236}">
                <a16:creationId xmlns:a16="http://schemas.microsoft.com/office/drawing/2014/main" id="{14366E4F-BD21-4550-B24B-6F940AD1F0EA}"/>
              </a:ext>
            </a:extLst>
          </p:cNvPr>
          <p:cNvPicPr>
            <a:picLocks noChangeAspect="1"/>
          </p:cNvPicPr>
          <p:nvPr/>
        </p:nvPicPr>
        <p:blipFill>
          <a:blip r:embed="rId5"/>
          <a:stretch>
            <a:fillRect/>
          </a:stretch>
        </p:blipFill>
        <p:spPr>
          <a:xfrm>
            <a:off x="7050025" y="3756859"/>
            <a:ext cx="4720406" cy="2431008"/>
          </a:xfrm>
          <a:prstGeom prst="rect">
            <a:avLst/>
          </a:prstGeom>
        </p:spPr>
      </p:pic>
      <p:sp>
        <p:nvSpPr>
          <p:cNvPr id="7" name="Rectangle 6"/>
          <p:cNvSpPr>
            <a:spLocks noGrp="1" noChangeArrowheads="1"/>
          </p:cNvSpPr>
          <p:nvPr/>
        </p:nvSpPr>
        <p:spPr bwMode="auto">
          <a:xfrm>
            <a:off x="1113944" y="6459351"/>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6"/>
              </a:rPr>
              <a:t>www.multisensorylearning.lgfl.net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dirty="0" smtClean="0">
                <a:latin typeface="Calibri" panose="020F0502020204030204" pitchFamily="34" charset="0"/>
                <a:ea typeface="Calibri" panose="020F0502020204030204" pitchFamily="34" charset="0"/>
                <a:cs typeface="Calibri" panose="020F0502020204030204" pitchFamily="34" charset="0"/>
              </a:rPr>
              <a: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7"/>
              </a:rPr>
              <a:t>www.hirstwood.com</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sz="1800" dirty="0" smtClean="0"/>
          </a:p>
        </p:txBody>
      </p:sp>
    </p:spTree>
    <p:extLst>
      <p:ext uri="{BB962C8B-B14F-4D97-AF65-F5344CB8AC3E}">
        <p14:creationId xmlns:p14="http://schemas.microsoft.com/office/powerpoint/2010/main" val="3292320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Using Visual Stimuli to support Literacy </a:t>
            </a:r>
            <a:endParaRPr lang="en-GB" b="1" dirty="0"/>
          </a:p>
        </p:txBody>
      </p:sp>
      <p:sp>
        <p:nvSpPr>
          <p:cNvPr id="3" name="Content Placeholder 2"/>
          <p:cNvSpPr>
            <a:spLocks noGrp="1"/>
          </p:cNvSpPr>
          <p:nvPr>
            <p:ph idx="1"/>
          </p:nvPr>
        </p:nvSpPr>
        <p:spPr>
          <a:xfrm>
            <a:off x="281609" y="2052085"/>
            <a:ext cx="6765842" cy="4436179"/>
          </a:xfrm>
        </p:spPr>
        <p:txBody>
          <a:bodyPr>
            <a:normAutofit fontScale="92500"/>
          </a:bodyPr>
          <a:lstStyle/>
          <a:p>
            <a:pPr lvl="0" fontAlgn="base"/>
            <a:r>
              <a:rPr lang="en-GB" dirty="0" smtClean="0"/>
              <a:t>Using </a:t>
            </a:r>
            <a:r>
              <a:rPr lang="en-GB" dirty="0"/>
              <a:t>photos, animations, videos or real objects </a:t>
            </a:r>
            <a:r>
              <a:rPr lang="en-GB" dirty="0" smtClean="0"/>
              <a:t>can support a learner’s understanding of a story or piece of writing and can provide a stimulus for writing. </a:t>
            </a:r>
          </a:p>
          <a:p>
            <a:pPr lvl="0" fontAlgn="base"/>
            <a:r>
              <a:rPr lang="en-GB" dirty="0" smtClean="0"/>
              <a:t>The image bank within the </a:t>
            </a:r>
            <a:r>
              <a:rPr lang="en-GB" dirty="0" err="1" smtClean="0"/>
              <a:t>LGfL</a:t>
            </a:r>
            <a:r>
              <a:rPr lang="en-GB" dirty="0" smtClean="0"/>
              <a:t> site may help support understanding.</a:t>
            </a:r>
          </a:p>
          <a:p>
            <a:pPr lvl="0" fontAlgn="base"/>
            <a:r>
              <a:rPr lang="en-GB" dirty="0" smtClean="0"/>
              <a:t> The </a:t>
            </a:r>
            <a:r>
              <a:rPr lang="en-GB" b="1" dirty="0" err="1" smtClean="0"/>
              <a:t>LGfL</a:t>
            </a:r>
            <a:r>
              <a:rPr lang="en-GB" b="1" dirty="0" smtClean="0"/>
              <a:t> </a:t>
            </a:r>
            <a:r>
              <a:rPr lang="en-GB" b="1" dirty="0" err="1" smtClean="0"/>
              <a:t>Widgit</a:t>
            </a:r>
            <a:r>
              <a:rPr lang="en-GB" b="1" dirty="0" smtClean="0"/>
              <a:t> database</a:t>
            </a:r>
            <a:r>
              <a:rPr lang="en-GB" dirty="0" smtClean="0"/>
              <a:t> includes over 15,000 symbols and associated symbolised activities which can support reading comprehension and extending writing (</a:t>
            </a:r>
            <a:r>
              <a:rPr lang="en-GB" dirty="0" smtClean="0">
                <a:hlinkClick r:id="rId2"/>
              </a:rPr>
              <a:t>www.widgit.lgfl.net</a:t>
            </a:r>
            <a:r>
              <a:rPr lang="en-GB" dirty="0" smtClean="0"/>
              <a:t> )</a:t>
            </a:r>
            <a:endParaRPr lang="en-GB" dirty="0"/>
          </a:p>
        </p:txBody>
      </p:sp>
      <p:pic>
        <p:nvPicPr>
          <p:cNvPr id="4" name="Picture 3">
            <a:hlinkClick r:id="rId2"/>
          </p:cNvPr>
          <p:cNvPicPr>
            <a:picLocks noChangeAspect="1"/>
          </p:cNvPicPr>
          <p:nvPr/>
        </p:nvPicPr>
        <p:blipFill>
          <a:blip r:embed="rId3"/>
          <a:stretch>
            <a:fillRect/>
          </a:stretch>
        </p:blipFill>
        <p:spPr>
          <a:xfrm>
            <a:off x="7047451" y="2444540"/>
            <a:ext cx="5144549" cy="2608088"/>
          </a:xfrm>
          <a:prstGeom prst="rect">
            <a:avLst/>
          </a:prstGeom>
        </p:spPr>
      </p:pic>
      <p:sp>
        <p:nvSpPr>
          <p:cNvPr id="5" name="Rectangle 4"/>
          <p:cNvSpPr>
            <a:spLocks noGrp="1" noChangeArrowheads="1"/>
          </p:cNvSpPr>
          <p:nvPr/>
        </p:nvSpPr>
        <p:spPr bwMode="auto">
          <a:xfrm>
            <a:off x="1439948" y="6310738"/>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4"/>
              </a:rPr>
              <a:t>www.multisensorylearning.lgfl.net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dirty="0" smtClean="0">
                <a:latin typeface="Calibri" panose="020F0502020204030204" pitchFamily="34" charset="0"/>
                <a:ea typeface="Calibri" panose="020F0502020204030204" pitchFamily="34" charset="0"/>
                <a:cs typeface="Calibri" panose="020F0502020204030204" pitchFamily="34" charset="0"/>
              </a:rPr>
              <a: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5"/>
              </a:rPr>
              <a:t>www.hirstwood.com</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sz="1800" dirty="0" smtClean="0"/>
          </a:p>
        </p:txBody>
      </p:sp>
    </p:spTree>
    <p:extLst>
      <p:ext uri="{BB962C8B-B14F-4D97-AF65-F5344CB8AC3E}">
        <p14:creationId xmlns:p14="http://schemas.microsoft.com/office/powerpoint/2010/main" val="263907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Using Visual Stimuli to support Literacy </a:t>
            </a:r>
            <a:endParaRPr lang="en-GB" b="1" dirty="0"/>
          </a:p>
        </p:txBody>
      </p:sp>
      <p:sp>
        <p:nvSpPr>
          <p:cNvPr id="3" name="Content Placeholder 2"/>
          <p:cNvSpPr>
            <a:spLocks noGrp="1"/>
          </p:cNvSpPr>
          <p:nvPr>
            <p:ph idx="1"/>
          </p:nvPr>
        </p:nvSpPr>
        <p:spPr>
          <a:xfrm>
            <a:off x="281609" y="2052085"/>
            <a:ext cx="5922241" cy="4165835"/>
          </a:xfrm>
        </p:spPr>
        <p:txBody>
          <a:bodyPr>
            <a:normAutofit/>
          </a:bodyPr>
          <a:lstStyle/>
          <a:p>
            <a:pPr lvl="0" fontAlgn="base"/>
            <a:r>
              <a:rPr lang="en-GB" dirty="0" smtClean="0"/>
              <a:t>Using cameras </a:t>
            </a:r>
            <a:r>
              <a:rPr lang="en-GB" dirty="0"/>
              <a:t>to help children access and complete </a:t>
            </a:r>
            <a:r>
              <a:rPr lang="en-GB" dirty="0" smtClean="0"/>
              <a:t>a writing activity can also help. </a:t>
            </a:r>
          </a:p>
          <a:p>
            <a:pPr lvl="0" fontAlgn="base"/>
            <a:r>
              <a:rPr lang="en-GB" dirty="0" smtClean="0"/>
              <a:t>Use multisensory classroom </a:t>
            </a:r>
            <a:r>
              <a:rPr lang="en-GB" dirty="0"/>
              <a:t>displays </a:t>
            </a:r>
            <a:r>
              <a:rPr lang="en-GB" dirty="0" smtClean="0"/>
              <a:t>or story tents to share visual supports for learners to access a theme</a:t>
            </a:r>
            <a:endParaRPr lang="en-GB" dirty="0"/>
          </a:p>
          <a:p>
            <a:endParaRPr lang="en-GB" dirty="0"/>
          </a:p>
        </p:txBody>
      </p:sp>
      <p:sp>
        <p:nvSpPr>
          <p:cNvPr id="5" name="Rectangle 4"/>
          <p:cNvSpPr>
            <a:spLocks noGrp="1" noChangeArrowheads="1"/>
          </p:cNvSpPr>
          <p:nvPr/>
        </p:nvSpPr>
        <p:spPr bwMode="auto">
          <a:xfrm>
            <a:off x="1439948" y="6310738"/>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2"/>
              </a:rPr>
              <a:t>www.multisensorylearning.lgfl.net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dirty="0" smtClean="0">
                <a:latin typeface="Calibri" panose="020F0502020204030204" pitchFamily="34" charset="0"/>
                <a:ea typeface="Calibri" panose="020F0502020204030204" pitchFamily="34" charset="0"/>
                <a:cs typeface="Calibri" panose="020F0502020204030204" pitchFamily="34" charset="0"/>
              </a:rPr>
              <a: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3"/>
              </a:rPr>
              <a:t>www.hirstwood.com</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sz="1800" dirty="0" smtClean="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7752" y="2052085"/>
            <a:ext cx="2996648" cy="3995530"/>
          </a:xfrm>
          <a:prstGeom prst="rect">
            <a:avLst/>
          </a:prstGeom>
        </p:spPr>
      </p:pic>
    </p:spTree>
    <p:extLst>
      <p:ext uri="{BB962C8B-B14F-4D97-AF65-F5344CB8AC3E}">
        <p14:creationId xmlns:p14="http://schemas.microsoft.com/office/powerpoint/2010/main" val="963935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Using Sound to support Literacy</a:t>
            </a:r>
            <a:endParaRPr lang="en-GB" b="1" dirty="0"/>
          </a:p>
        </p:txBody>
      </p:sp>
      <p:sp>
        <p:nvSpPr>
          <p:cNvPr id="3" name="Content Placeholder 2"/>
          <p:cNvSpPr>
            <a:spLocks noGrp="1"/>
          </p:cNvSpPr>
          <p:nvPr>
            <p:ph idx="1"/>
          </p:nvPr>
        </p:nvSpPr>
        <p:spPr>
          <a:xfrm>
            <a:off x="444909" y="2228611"/>
            <a:ext cx="6226235" cy="4351338"/>
          </a:xfrm>
        </p:spPr>
        <p:txBody>
          <a:bodyPr>
            <a:normAutofit/>
          </a:bodyPr>
          <a:lstStyle/>
          <a:p>
            <a:pPr lvl="0" fontAlgn="base"/>
            <a:r>
              <a:rPr lang="en-GB" dirty="0" smtClean="0"/>
              <a:t>Singing </a:t>
            </a:r>
            <a:r>
              <a:rPr lang="en-GB" dirty="0"/>
              <a:t>can help children learn spellings </a:t>
            </a:r>
            <a:endParaRPr lang="en-GB" dirty="0" smtClean="0"/>
          </a:p>
          <a:p>
            <a:pPr lvl="0" fontAlgn="base"/>
            <a:r>
              <a:rPr lang="en-GB" dirty="0" smtClean="0"/>
              <a:t>Tapping out sounds can also support syllabification</a:t>
            </a:r>
            <a:endParaRPr lang="en-GB" dirty="0"/>
          </a:p>
          <a:p>
            <a:pPr lvl="0" fontAlgn="base"/>
            <a:r>
              <a:rPr lang="en-GB" dirty="0"/>
              <a:t>Sounding out sounds and words can help with </a:t>
            </a:r>
            <a:r>
              <a:rPr lang="en-GB" dirty="0" smtClean="0"/>
              <a:t>phonics and therefore reading</a:t>
            </a:r>
            <a:endParaRPr lang="en-GB" dirty="0"/>
          </a:p>
        </p:txBody>
      </p:sp>
      <p:sp>
        <p:nvSpPr>
          <p:cNvPr id="5" name="Rectangle 4"/>
          <p:cNvSpPr>
            <a:spLocks noGrp="1" noChangeArrowheads="1"/>
          </p:cNvSpPr>
          <p:nvPr/>
        </p:nvSpPr>
        <p:spPr bwMode="auto">
          <a:xfrm>
            <a:off x="962870" y="6456838"/>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2"/>
              </a:rPr>
              <a:t>www.multisensorylearning.lgfl.net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dirty="0" smtClean="0">
                <a:latin typeface="Calibri" panose="020F0502020204030204" pitchFamily="34" charset="0"/>
                <a:ea typeface="Calibri" panose="020F0502020204030204" pitchFamily="34" charset="0"/>
                <a:cs typeface="Calibri" panose="020F0502020204030204" pitchFamily="34" charset="0"/>
              </a:rPr>
              <a: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3"/>
              </a:rPr>
              <a:t>www.hirstwood.com</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sz="1800" dirty="0" smtClean="0"/>
          </a:p>
        </p:txBody>
      </p:sp>
    </p:spTree>
    <p:extLst>
      <p:ext uri="{BB962C8B-B14F-4D97-AF65-F5344CB8AC3E}">
        <p14:creationId xmlns:p14="http://schemas.microsoft.com/office/powerpoint/2010/main" val="582453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Using Sound to support Literacy</a:t>
            </a:r>
            <a:endParaRPr lang="en-GB" b="1" dirty="0"/>
          </a:p>
        </p:txBody>
      </p:sp>
      <p:sp>
        <p:nvSpPr>
          <p:cNvPr id="3" name="Content Placeholder 2"/>
          <p:cNvSpPr>
            <a:spLocks noGrp="1"/>
          </p:cNvSpPr>
          <p:nvPr>
            <p:ph idx="1"/>
          </p:nvPr>
        </p:nvSpPr>
        <p:spPr>
          <a:xfrm>
            <a:off x="444909" y="2228611"/>
            <a:ext cx="6226235" cy="4351338"/>
          </a:xfrm>
        </p:spPr>
        <p:txBody>
          <a:bodyPr>
            <a:normAutofit/>
          </a:bodyPr>
          <a:lstStyle/>
          <a:p>
            <a:pPr lvl="0" fontAlgn="base"/>
            <a:r>
              <a:rPr lang="en-GB" dirty="0" smtClean="0"/>
              <a:t>Using </a:t>
            </a:r>
            <a:r>
              <a:rPr lang="en-GB" dirty="0"/>
              <a:t>music can set a scene when approaching story writing (use </a:t>
            </a:r>
            <a:r>
              <a:rPr lang="en-GB" u="sng" dirty="0">
                <a:hlinkClick r:id="rId2"/>
              </a:rPr>
              <a:t>www.audionetwork.lgfl.net</a:t>
            </a:r>
            <a:r>
              <a:rPr lang="en-GB" dirty="0"/>
              <a:t> to help)</a:t>
            </a:r>
          </a:p>
          <a:p>
            <a:pPr lvl="0" fontAlgn="base"/>
            <a:r>
              <a:rPr lang="en-GB" dirty="0"/>
              <a:t>Using audio books or poems can help </a:t>
            </a:r>
            <a:r>
              <a:rPr lang="en-GB" dirty="0" smtClean="0"/>
              <a:t>to </a:t>
            </a:r>
            <a:r>
              <a:rPr lang="en-GB" dirty="0"/>
              <a:t>support reading  (use </a:t>
            </a:r>
            <a:r>
              <a:rPr lang="en-GB" u="sng" dirty="0">
                <a:hlinkClick r:id="rId3"/>
              </a:rPr>
              <a:t>www.listeningbooks.lgfl.net</a:t>
            </a:r>
            <a:r>
              <a:rPr lang="en-GB" dirty="0"/>
              <a:t> to help)</a:t>
            </a:r>
          </a:p>
          <a:p>
            <a:endParaRPr lang="en-GB" dirty="0"/>
          </a:p>
        </p:txBody>
      </p:sp>
      <p:pic>
        <p:nvPicPr>
          <p:cNvPr id="4" name="Picture 3"/>
          <p:cNvPicPr>
            <a:picLocks noChangeAspect="1"/>
          </p:cNvPicPr>
          <p:nvPr/>
        </p:nvPicPr>
        <p:blipFill>
          <a:blip r:embed="rId4"/>
          <a:stretch>
            <a:fillRect/>
          </a:stretch>
        </p:blipFill>
        <p:spPr>
          <a:xfrm>
            <a:off x="6739029" y="3040239"/>
            <a:ext cx="5149917" cy="2088352"/>
          </a:xfrm>
          <a:prstGeom prst="rect">
            <a:avLst/>
          </a:prstGeom>
        </p:spPr>
      </p:pic>
      <p:sp>
        <p:nvSpPr>
          <p:cNvPr id="5" name="Rectangle 4"/>
          <p:cNvSpPr>
            <a:spLocks noGrp="1" noChangeArrowheads="1"/>
          </p:cNvSpPr>
          <p:nvPr/>
        </p:nvSpPr>
        <p:spPr bwMode="auto">
          <a:xfrm>
            <a:off x="962870" y="6456838"/>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5"/>
              </a:rPr>
              <a:t>www.multisensorylearning.lgfl.net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dirty="0" smtClean="0">
                <a:latin typeface="Calibri" panose="020F0502020204030204" pitchFamily="34" charset="0"/>
                <a:ea typeface="Calibri" panose="020F0502020204030204" pitchFamily="34" charset="0"/>
                <a:cs typeface="Calibri" panose="020F0502020204030204" pitchFamily="34" charset="0"/>
              </a:rPr>
              <a: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6"/>
              </a:rPr>
              <a:t>www.hirstwood.com</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sz="1800" dirty="0" smtClean="0"/>
          </a:p>
        </p:txBody>
      </p:sp>
    </p:spTree>
    <p:extLst>
      <p:ext uri="{BB962C8B-B14F-4D97-AF65-F5344CB8AC3E}">
        <p14:creationId xmlns:p14="http://schemas.microsoft.com/office/powerpoint/2010/main" val="2915284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Using </a:t>
            </a:r>
            <a:r>
              <a:rPr lang="en-GB" b="1" dirty="0" smtClean="0"/>
              <a:t>Movement </a:t>
            </a:r>
            <a:r>
              <a:rPr lang="en-GB" b="1" dirty="0"/>
              <a:t>to support Literacy</a:t>
            </a:r>
            <a:endParaRPr lang="en-GB" dirty="0"/>
          </a:p>
        </p:txBody>
      </p:sp>
      <p:sp>
        <p:nvSpPr>
          <p:cNvPr id="3" name="Content Placeholder 2"/>
          <p:cNvSpPr>
            <a:spLocks noGrp="1"/>
          </p:cNvSpPr>
          <p:nvPr>
            <p:ph idx="1"/>
          </p:nvPr>
        </p:nvSpPr>
        <p:spPr>
          <a:xfrm>
            <a:off x="583758" y="1920249"/>
            <a:ext cx="6980824" cy="4351338"/>
          </a:xfrm>
        </p:spPr>
        <p:txBody>
          <a:bodyPr>
            <a:normAutofit/>
          </a:bodyPr>
          <a:lstStyle/>
          <a:p>
            <a:pPr lvl="0" fontAlgn="base"/>
            <a:r>
              <a:rPr lang="en-GB" dirty="0"/>
              <a:t>Staff can help learners use core and motor skills to improve memory, concentration, handwriting and communication skills in a variety of ways.</a:t>
            </a:r>
          </a:p>
          <a:p>
            <a:pPr lvl="0" fontAlgn="base"/>
            <a:r>
              <a:rPr lang="en-GB" dirty="0"/>
              <a:t>For example, movement can be used to represent different experiences e.g. how take off might feel for an </a:t>
            </a:r>
            <a:r>
              <a:rPr lang="en-GB" dirty="0" smtClean="0"/>
              <a:t>astronaut (see the Inclusive Resources within Space Adventures at </a:t>
            </a:r>
            <a:r>
              <a:rPr lang="en-GB" dirty="0" smtClean="0">
                <a:hlinkClick r:id="rId2"/>
              </a:rPr>
              <a:t>www.sa.lgfl.net</a:t>
            </a:r>
            <a:r>
              <a:rPr lang="en-GB" dirty="0" smtClean="0"/>
              <a:t> for examples).</a:t>
            </a:r>
            <a:endParaRPr lang="en-GB" dirty="0"/>
          </a:p>
          <a:p>
            <a:endParaRPr lang="en-GB" dirty="0"/>
          </a:p>
        </p:txBody>
      </p:sp>
      <p:sp>
        <p:nvSpPr>
          <p:cNvPr id="5" name="Rectangle 4"/>
          <p:cNvSpPr>
            <a:spLocks noGrp="1" noChangeArrowheads="1"/>
          </p:cNvSpPr>
          <p:nvPr/>
        </p:nvSpPr>
        <p:spPr bwMode="auto">
          <a:xfrm>
            <a:off x="1559217" y="6359191"/>
            <a:ext cx="958146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3"/>
              </a:rPr>
              <a:t>www.multisensorylearning.lgfl.net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dirty="0" smtClean="0">
                <a:latin typeface="Calibri" panose="020F0502020204030204" pitchFamily="34" charset="0"/>
                <a:ea typeface="Calibri" panose="020F0502020204030204" pitchFamily="34" charset="0"/>
                <a:cs typeface="Calibri" panose="020F0502020204030204" pitchFamily="34" charset="0"/>
              </a:rPr>
              <a: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4"/>
              </a:rPr>
              <a:t>www.hirstwood.com</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sz="1800" dirty="0" smtClean="0"/>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36641" t="33986"/>
          <a:stretch/>
        </p:blipFill>
        <p:spPr>
          <a:xfrm>
            <a:off x="8038011" y="2533071"/>
            <a:ext cx="3473226" cy="3080550"/>
          </a:xfrm>
          <a:prstGeom prst="rect">
            <a:avLst/>
          </a:prstGeom>
        </p:spPr>
      </p:pic>
    </p:spTree>
    <p:extLst>
      <p:ext uri="{BB962C8B-B14F-4D97-AF65-F5344CB8AC3E}">
        <p14:creationId xmlns:p14="http://schemas.microsoft.com/office/powerpoint/2010/main" val="3630332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Using </a:t>
            </a:r>
            <a:r>
              <a:rPr lang="en-GB" b="1" dirty="0" smtClean="0"/>
              <a:t>Movement </a:t>
            </a:r>
            <a:r>
              <a:rPr lang="en-GB" b="1" dirty="0"/>
              <a:t>to support Literacy</a:t>
            </a:r>
            <a:endParaRPr lang="en-GB" dirty="0"/>
          </a:p>
        </p:txBody>
      </p:sp>
      <p:sp>
        <p:nvSpPr>
          <p:cNvPr id="3" name="Content Placeholder 2"/>
          <p:cNvSpPr>
            <a:spLocks noGrp="1"/>
          </p:cNvSpPr>
          <p:nvPr>
            <p:ph idx="1"/>
          </p:nvPr>
        </p:nvSpPr>
        <p:spPr>
          <a:xfrm>
            <a:off x="583759" y="1920249"/>
            <a:ext cx="5235150" cy="4351338"/>
          </a:xfrm>
        </p:spPr>
        <p:txBody>
          <a:bodyPr>
            <a:normAutofit/>
          </a:bodyPr>
          <a:lstStyle/>
          <a:p>
            <a:pPr lvl="0" fontAlgn="base"/>
            <a:r>
              <a:rPr lang="en-GB" dirty="0" smtClean="0"/>
              <a:t>Movement </a:t>
            </a:r>
            <a:r>
              <a:rPr lang="en-GB" dirty="0"/>
              <a:t>breaks can be used to provide proprioceptive and vestibular input to assist concentration </a:t>
            </a:r>
            <a:r>
              <a:rPr lang="en-GB" dirty="0" smtClean="0"/>
              <a:t>and a resource supporting this will be made available at </a:t>
            </a:r>
            <a:r>
              <a:rPr lang="en-GB" dirty="0" smtClean="0">
                <a:hlinkClick r:id="rId2"/>
              </a:rPr>
              <a:t>www.lgfl.net</a:t>
            </a:r>
            <a:r>
              <a:rPr lang="en-GB" dirty="0" smtClean="0"/>
              <a:t> soon</a:t>
            </a:r>
            <a:endParaRPr lang="en-GB" dirty="0"/>
          </a:p>
          <a:p>
            <a:endParaRPr lang="en-GB" dirty="0"/>
          </a:p>
        </p:txBody>
      </p:sp>
      <p:sp>
        <p:nvSpPr>
          <p:cNvPr id="5" name="Rectangle 4"/>
          <p:cNvSpPr>
            <a:spLocks noGrp="1" noChangeArrowheads="1"/>
          </p:cNvSpPr>
          <p:nvPr/>
        </p:nvSpPr>
        <p:spPr bwMode="auto">
          <a:xfrm>
            <a:off x="1559217" y="6359191"/>
            <a:ext cx="958146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3"/>
              </a:rPr>
              <a:t>www.multisensorylearning.lgfl.net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dirty="0" smtClean="0">
                <a:latin typeface="Calibri" panose="020F0502020204030204" pitchFamily="34" charset="0"/>
                <a:ea typeface="Calibri" panose="020F0502020204030204" pitchFamily="34" charset="0"/>
                <a:cs typeface="Calibri" panose="020F0502020204030204" pitchFamily="34" charset="0"/>
              </a:rPr>
              <a: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4"/>
              </a:rPr>
              <a:t>www.hirstwood.com</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sz="1800" dirty="0" smtClean="0"/>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26750" r="12989"/>
          <a:stretch/>
        </p:blipFill>
        <p:spPr>
          <a:xfrm>
            <a:off x="6096000" y="2316215"/>
            <a:ext cx="4931018" cy="3113379"/>
          </a:xfrm>
          <a:prstGeom prst="rect">
            <a:avLst/>
          </a:prstGeom>
        </p:spPr>
      </p:pic>
    </p:spTree>
    <p:extLst>
      <p:ext uri="{BB962C8B-B14F-4D97-AF65-F5344CB8AC3E}">
        <p14:creationId xmlns:p14="http://schemas.microsoft.com/office/powerpoint/2010/main" val="1211210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Literacy</a:t>
            </a:r>
            <a:endParaRPr lang="en-GB" dirty="0"/>
          </a:p>
        </p:txBody>
      </p:sp>
      <p:sp>
        <p:nvSpPr>
          <p:cNvPr id="3" name="Content Placeholder 2"/>
          <p:cNvSpPr>
            <a:spLocks noGrp="1"/>
          </p:cNvSpPr>
          <p:nvPr>
            <p:ph idx="1"/>
          </p:nvPr>
        </p:nvSpPr>
        <p:spPr/>
        <p:txBody>
          <a:bodyPr>
            <a:normAutofit/>
          </a:bodyPr>
          <a:lstStyle/>
          <a:p>
            <a:pPr marL="0" indent="0">
              <a:buNone/>
            </a:pPr>
            <a:r>
              <a:rPr lang="en-GB" dirty="0"/>
              <a:t>Literacy is a fundamental activity in every school. </a:t>
            </a:r>
            <a:r>
              <a:rPr lang="en-GB" dirty="0" smtClean="0"/>
              <a:t>Four key language skills required for literacy are:</a:t>
            </a:r>
            <a:endParaRPr lang="en-GB" dirty="0"/>
          </a:p>
          <a:p>
            <a:pPr marL="0" indent="0" fontAlgn="base">
              <a:buNone/>
            </a:pPr>
            <a:r>
              <a:rPr lang="en-GB" i="1" dirty="0"/>
              <a:t> </a:t>
            </a:r>
          </a:p>
          <a:p>
            <a:pPr fontAlgn="base"/>
            <a:r>
              <a:rPr lang="en-GB" i="1" dirty="0"/>
              <a:t>Speaking</a:t>
            </a:r>
          </a:p>
          <a:p>
            <a:pPr fontAlgn="base"/>
            <a:r>
              <a:rPr lang="en-GB" i="1" dirty="0"/>
              <a:t>Listening</a:t>
            </a:r>
          </a:p>
          <a:p>
            <a:pPr fontAlgn="base"/>
            <a:r>
              <a:rPr lang="en-GB" i="1" dirty="0"/>
              <a:t>Reading </a:t>
            </a:r>
          </a:p>
          <a:p>
            <a:pPr fontAlgn="base"/>
            <a:r>
              <a:rPr lang="en-GB" i="1" dirty="0" smtClean="0"/>
              <a:t>Writing</a:t>
            </a:r>
          </a:p>
          <a:p>
            <a:endParaRPr lang="en-GB" i="1" dirty="0"/>
          </a:p>
        </p:txBody>
      </p:sp>
      <p:sp>
        <p:nvSpPr>
          <p:cNvPr id="4" name="Rectangle 3"/>
          <p:cNvSpPr>
            <a:spLocks noGrp="1" noChangeArrowheads="1"/>
          </p:cNvSpPr>
          <p:nvPr/>
        </p:nvSpPr>
        <p:spPr bwMode="auto">
          <a:xfrm>
            <a:off x="1050334" y="6367142"/>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2"/>
              </a:rPr>
              <a:t>www.multisensorylearning.lgfl.net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dirty="0" smtClean="0">
                <a:latin typeface="Calibri" panose="020F0502020204030204" pitchFamily="34" charset="0"/>
                <a:ea typeface="Calibri" panose="020F0502020204030204" pitchFamily="34" charset="0"/>
                <a:cs typeface="Calibri" panose="020F0502020204030204" pitchFamily="34" charset="0"/>
              </a:rPr>
              <a: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3"/>
              </a:rPr>
              <a:t>www.hirstwood.com</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sz="1800" dirty="0" smtClean="0"/>
          </a:p>
        </p:txBody>
      </p:sp>
    </p:spTree>
    <p:extLst>
      <p:ext uri="{BB962C8B-B14F-4D97-AF65-F5344CB8AC3E}">
        <p14:creationId xmlns:p14="http://schemas.microsoft.com/office/powerpoint/2010/main" val="90990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Literacy</a:t>
            </a:r>
            <a:endParaRPr lang="en-GB" dirty="0"/>
          </a:p>
        </p:txBody>
      </p:sp>
      <p:sp>
        <p:nvSpPr>
          <p:cNvPr id="3" name="Content Placeholder 2"/>
          <p:cNvSpPr>
            <a:spLocks noGrp="1"/>
          </p:cNvSpPr>
          <p:nvPr>
            <p:ph idx="1"/>
          </p:nvPr>
        </p:nvSpPr>
        <p:spPr>
          <a:xfrm>
            <a:off x="838200" y="2015804"/>
            <a:ext cx="10515600" cy="4351338"/>
          </a:xfrm>
        </p:spPr>
        <p:txBody>
          <a:bodyPr>
            <a:normAutofit/>
          </a:bodyPr>
          <a:lstStyle/>
          <a:p>
            <a:pPr marL="0" indent="0">
              <a:buNone/>
            </a:pPr>
            <a:endParaRPr lang="en-GB" i="1" dirty="0"/>
          </a:p>
          <a:p>
            <a:r>
              <a:rPr lang="en-GB" dirty="0" smtClean="0"/>
              <a:t>For </a:t>
            </a:r>
            <a:r>
              <a:rPr lang="en-GB" dirty="0"/>
              <a:t>learners with issues such as dyslexia, multisensory learning </a:t>
            </a:r>
            <a:r>
              <a:rPr lang="en-GB" dirty="0" smtClean="0"/>
              <a:t>is </a:t>
            </a:r>
            <a:r>
              <a:rPr lang="en-GB" dirty="0"/>
              <a:t>particularly </a:t>
            </a:r>
            <a:r>
              <a:rPr lang="en-GB" dirty="0" smtClean="0"/>
              <a:t>powerful to support literacy. </a:t>
            </a:r>
            <a:endParaRPr lang="en-GB" dirty="0"/>
          </a:p>
          <a:p>
            <a:r>
              <a:rPr lang="en-GB" dirty="0"/>
              <a:t>There are a whole host of </a:t>
            </a:r>
            <a:r>
              <a:rPr lang="en-GB" dirty="0" smtClean="0"/>
              <a:t>multisensory strategies</a:t>
            </a:r>
            <a:r>
              <a:rPr lang="en-GB" dirty="0"/>
              <a:t>, tools and games that can be </a:t>
            </a:r>
            <a:r>
              <a:rPr lang="en-GB" dirty="0" smtClean="0"/>
              <a:t>used to help</a:t>
            </a:r>
            <a:r>
              <a:rPr lang="en-GB" dirty="0" smtClean="0"/>
              <a:t>.</a:t>
            </a:r>
          </a:p>
          <a:p>
            <a:r>
              <a:rPr lang="en-GB" dirty="0" smtClean="0"/>
              <a:t>When considering learners with dyslexia it is key that structured, sequential multisensory teaching is used. </a:t>
            </a:r>
          </a:p>
          <a:p>
            <a:r>
              <a:rPr lang="en-GB" dirty="0" smtClean="0"/>
              <a:t>This means that there must be gradual, step by step progression supported by repetition of prior learning throughout.  </a:t>
            </a:r>
            <a:endParaRPr lang="en-GB" dirty="0"/>
          </a:p>
        </p:txBody>
      </p:sp>
      <p:sp>
        <p:nvSpPr>
          <p:cNvPr id="4" name="Rectangle 3"/>
          <p:cNvSpPr>
            <a:spLocks noGrp="1" noChangeArrowheads="1"/>
          </p:cNvSpPr>
          <p:nvPr/>
        </p:nvSpPr>
        <p:spPr bwMode="auto">
          <a:xfrm>
            <a:off x="1050334" y="6367142"/>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2"/>
              </a:rPr>
              <a:t>www.multisensorylearning.lgfl.net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dirty="0" smtClean="0">
                <a:latin typeface="Calibri" panose="020F0502020204030204" pitchFamily="34" charset="0"/>
                <a:ea typeface="Calibri" panose="020F0502020204030204" pitchFamily="34" charset="0"/>
                <a:cs typeface="Calibri" panose="020F0502020204030204" pitchFamily="34" charset="0"/>
              </a:rPr>
              <a: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3"/>
              </a:rPr>
              <a:t>www.hirstwood.com</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sz="1800" dirty="0" smtClean="0"/>
          </a:p>
        </p:txBody>
      </p:sp>
    </p:spTree>
    <p:extLst>
      <p:ext uri="{BB962C8B-B14F-4D97-AF65-F5344CB8AC3E}">
        <p14:creationId xmlns:p14="http://schemas.microsoft.com/office/powerpoint/2010/main" val="1001766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Literacy</a:t>
            </a:r>
            <a:endParaRPr lang="en-GB" dirty="0"/>
          </a:p>
        </p:txBody>
      </p:sp>
      <p:sp>
        <p:nvSpPr>
          <p:cNvPr id="3" name="Content Placeholder 2"/>
          <p:cNvSpPr>
            <a:spLocks noGrp="1"/>
          </p:cNvSpPr>
          <p:nvPr>
            <p:ph idx="1"/>
          </p:nvPr>
        </p:nvSpPr>
        <p:spPr>
          <a:xfrm>
            <a:off x="838200" y="2015804"/>
            <a:ext cx="10515600" cy="4351338"/>
          </a:xfrm>
        </p:spPr>
        <p:txBody>
          <a:bodyPr>
            <a:normAutofit/>
          </a:bodyPr>
          <a:lstStyle/>
          <a:p>
            <a:r>
              <a:rPr lang="en-GB" dirty="0" smtClean="0"/>
              <a:t>A </a:t>
            </a:r>
            <a:r>
              <a:rPr lang="en-GB" dirty="0"/>
              <a:t>few </a:t>
            </a:r>
            <a:r>
              <a:rPr lang="en-GB" dirty="0" smtClean="0"/>
              <a:t>multisensory suggestions to support literacy are </a:t>
            </a:r>
            <a:r>
              <a:rPr lang="en-GB" dirty="0"/>
              <a:t>included in this presentation, particularly ones which feature the use of </a:t>
            </a:r>
            <a:r>
              <a:rPr lang="en-GB" dirty="0" err="1"/>
              <a:t>LGfL</a:t>
            </a:r>
            <a:r>
              <a:rPr lang="en-GB" dirty="0"/>
              <a:t> resources, but more specialist literacy and SEND training and advice can help you find the best </a:t>
            </a:r>
            <a:r>
              <a:rPr lang="en-GB" dirty="0" smtClean="0"/>
              <a:t>multisensory approaches to support literacy for </a:t>
            </a:r>
            <a:r>
              <a:rPr lang="en-GB" dirty="0"/>
              <a:t>your learners.</a:t>
            </a:r>
          </a:p>
        </p:txBody>
      </p:sp>
      <p:sp>
        <p:nvSpPr>
          <p:cNvPr id="4" name="Rectangle 3"/>
          <p:cNvSpPr>
            <a:spLocks noGrp="1" noChangeArrowheads="1"/>
          </p:cNvSpPr>
          <p:nvPr/>
        </p:nvSpPr>
        <p:spPr bwMode="auto">
          <a:xfrm>
            <a:off x="1050334" y="6367142"/>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2"/>
              </a:rPr>
              <a:t>www.multisensorylearning.lgfl.net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dirty="0" smtClean="0">
                <a:latin typeface="Calibri" panose="020F0502020204030204" pitchFamily="34" charset="0"/>
                <a:ea typeface="Calibri" panose="020F0502020204030204" pitchFamily="34" charset="0"/>
                <a:cs typeface="Calibri" panose="020F0502020204030204" pitchFamily="34" charset="0"/>
              </a:rPr>
              <a: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3"/>
              </a:rPr>
              <a:t>www.hirstwood.com</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sz="1800" dirty="0" smtClean="0"/>
          </a:p>
        </p:txBody>
      </p:sp>
    </p:spTree>
    <p:extLst>
      <p:ext uri="{BB962C8B-B14F-4D97-AF65-F5344CB8AC3E}">
        <p14:creationId xmlns:p14="http://schemas.microsoft.com/office/powerpoint/2010/main" val="3022935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Letter and Word Writing</a:t>
            </a:r>
            <a:endParaRPr lang="en-GB" b="1" dirty="0"/>
          </a:p>
        </p:txBody>
      </p:sp>
      <p:sp>
        <p:nvSpPr>
          <p:cNvPr id="3" name="Content Placeholder 2"/>
          <p:cNvSpPr>
            <a:spLocks noGrp="1"/>
          </p:cNvSpPr>
          <p:nvPr>
            <p:ph idx="1"/>
          </p:nvPr>
        </p:nvSpPr>
        <p:spPr>
          <a:xfrm>
            <a:off x="687126" y="1980523"/>
            <a:ext cx="5355866" cy="4351338"/>
          </a:xfrm>
        </p:spPr>
        <p:txBody>
          <a:bodyPr>
            <a:normAutofit lnSpcReduction="10000"/>
          </a:bodyPr>
          <a:lstStyle/>
          <a:p>
            <a:r>
              <a:rPr lang="en-GB" dirty="0" smtClean="0"/>
              <a:t>Using items </a:t>
            </a:r>
            <a:r>
              <a:rPr lang="en-GB" dirty="0"/>
              <a:t>such as </a:t>
            </a:r>
            <a:r>
              <a:rPr lang="en-GB" dirty="0" err="1"/>
              <a:t>plasticine</a:t>
            </a:r>
            <a:r>
              <a:rPr lang="en-GB" dirty="0"/>
              <a:t>, cardboard or </a:t>
            </a:r>
            <a:r>
              <a:rPr lang="en-GB" dirty="0" err="1"/>
              <a:t>lego</a:t>
            </a:r>
            <a:r>
              <a:rPr lang="en-GB" dirty="0"/>
              <a:t> to create and make </a:t>
            </a:r>
            <a:r>
              <a:rPr lang="en-GB" dirty="0" smtClean="0"/>
              <a:t>letters or words really helps learners integrate their understanding and supports their reading and writing </a:t>
            </a:r>
          </a:p>
          <a:p>
            <a:r>
              <a:rPr lang="en-GB" dirty="0" smtClean="0"/>
              <a:t>Air writing (writing letters or words in the air) as you imagine and say </a:t>
            </a:r>
            <a:r>
              <a:rPr lang="en-GB" dirty="0" smtClean="0"/>
              <a:t>them can </a:t>
            </a:r>
            <a:r>
              <a:rPr lang="en-GB" dirty="0" smtClean="0"/>
              <a:t>also help</a:t>
            </a:r>
          </a:p>
        </p:txBody>
      </p:sp>
      <p:sp>
        <p:nvSpPr>
          <p:cNvPr id="5" name="Rectangle 4"/>
          <p:cNvSpPr>
            <a:spLocks noGrp="1" noChangeArrowheads="1"/>
          </p:cNvSpPr>
          <p:nvPr/>
        </p:nvSpPr>
        <p:spPr bwMode="auto">
          <a:xfrm>
            <a:off x="1169603" y="6331861"/>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2"/>
              </a:rPr>
              <a:t>www.multisensorylearning.lgfl.net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dirty="0" smtClean="0">
                <a:latin typeface="Calibri" panose="020F0502020204030204" pitchFamily="34" charset="0"/>
                <a:ea typeface="Calibri" panose="020F0502020204030204" pitchFamily="34" charset="0"/>
                <a:cs typeface="Calibri" panose="020F0502020204030204" pitchFamily="34" charset="0"/>
              </a:rPr>
              <a: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3"/>
              </a:rPr>
              <a:t>www.hirstwood.com</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sz="1800" dirty="0" smtClean="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61733"/>
          <a:stretch/>
        </p:blipFill>
        <p:spPr>
          <a:xfrm rot="16200000">
            <a:off x="7838415" y="795139"/>
            <a:ext cx="2621280" cy="4566681"/>
          </a:xfrm>
          <a:prstGeom prst="rect">
            <a:avLst/>
          </a:prstGeom>
        </p:spPr>
      </p:pic>
    </p:spTree>
    <p:extLst>
      <p:ext uri="{BB962C8B-B14F-4D97-AF65-F5344CB8AC3E}">
        <p14:creationId xmlns:p14="http://schemas.microsoft.com/office/powerpoint/2010/main" val="4075403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Letter and Word Writing</a:t>
            </a:r>
            <a:endParaRPr lang="en-GB" b="1" dirty="0"/>
          </a:p>
        </p:txBody>
      </p:sp>
      <p:sp>
        <p:nvSpPr>
          <p:cNvPr id="3" name="Content Placeholder 2"/>
          <p:cNvSpPr>
            <a:spLocks noGrp="1"/>
          </p:cNvSpPr>
          <p:nvPr>
            <p:ph idx="1"/>
          </p:nvPr>
        </p:nvSpPr>
        <p:spPr>
          <a:xfrm>
            <a:off x="687126" y="1980523"/>
            <a:ext cx="5355866" cy="4351338"/>
          </a:xfrm>
        </p:spPr>
        <p:txBody>
          <a:bodyPr>
            <a:normAutofit/>
          </a:bodyPr>
          <a:lstStyle/>
          <a:p>
            <a:r>
              <a:rPr lang="en-GB" dirty="0" smtClean="0"/>
              <a:t>The messy letters and associated tools within </a:t>
            </a:r>
            <a:r>
              <a:rPr lang="en-GB" dirty="0" err="1" smtClean="0"/>
              <a:t>LGfL’s</a:t>
            </a:r>
            <a:r>
              <a:rPr lang="en-GB" dirty="0" smtClean="0"/>
              <a:t> Busy Things (</a:t>
            </a:r>
            <a:r>
              <a:rPr lang="en-GB" dirty="0" smtClean="0">
                <a:hlinkClick r:id="rId2"/>
              </a:rPr>
              <a:t>www.busythings.lgfl.net</a:t>
            </a:r>
            <a:r>
              <a:rPr lang="en-GB" dirty="0" smtClean="0"/>
              <a:t>)  can support learners in a similar way when using tablets, phones, whiteboards or computers.</a:t>
            </a:r>
          </a:p>
        </p:txBody>
      </p:sp>
      <p:pic>
        <p:nvPicPr>
          <p:cNvPr id="4" name="Picture 3"/>
          <p:cNvPicPr>
            <a:picLocks noChangeAspect="1"/>
          </p:cNvPicPr>
          <p:nvPr/>
        </p:nvPicPr>
        <p:blipFill>
          <a:blip r:embed="rId3"/>
          <a:stretch>
            <a:fillRect/>
          </a:stretch>
        </p:blipFill>
        <p:spPr>
          <a:xfrm>
            <a:off x="6252045" y="1980523"/>
            <a:ext cx="5715000" cy="3943350"/>
          </a:xfrm>
          <a:prstGeom prst="rect">
            <a:avLst/>
          </a:prstGeom>
        </p:spPr>
      </p:pic>
      <p:sp>
        <p:nvSpPr>
          <p:cNvPr id="5" name="Rectangle 4"/>
          <p:cNvSpPr>
            <a:spLocks noGrp="1" noChangeArrowheads="1"/>
          </p:cNvSpPr>
          <p:nvPr/>
        </p:nvSpPr>
        <p:spPr bwMode="auto">
          <a:xfrm>
            <a:off x="1169603" y="6331861"/>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4"/>
              </a:rPr>
              <a:t>www.multisensorylearning.lgfl.net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dirty="0" smtClean="0">
                <a:latin typeface="Calibri" panose="020F0502020204030204" pitchFamily="34" charset="0"/>
                <a:ea typeface="Calibri" panose="020F0502020204030204" pitchFamily="34" charset="0"/>
                <a:cs typeface="Calibri" panose="020F0502020204030204" pitchFamily="34" charset="0"/>
              </a:rPr>
              <a: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5"/>
              </a:rPr>
              <a:t>www.hirstwood.com</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sz="1800" dirty="0" smtClean="0"/>
          </a:p>
        </p:txBody>
      </p:sp>
    </p:spTree>
    <p:extLst>
      <p:ext uri="{BB962C8B-B14F-4D97-AF65-F5344CB8AC3E}">
        <p14:creationId xmlns:p14="http://schemas.microsoft.com/office/powerpoint/2010/main" val="880223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Word and Sentence Building</a:t>
            </a:r>
            <a:endParaRPr lang="en-GB" b="1" dirty="0"/>
          </a:p>
        </p:txBody>
      </p:sp>
      <p:sp>
        <p:nvSpPr>
          <p:cNvPr id="3" name="Content Placeholder 2"/>
          <p:cNvSpPr>
            <a:spLocks noGrp="1"/>
          </p:cNvSpPr>
          <p:nvPr>
            <p:ph idx="1"/>
          </p:nvPr>
        </p:nvSpPr>
        <p:spPr>
          <a:xfrm>
            <a:off x="392927" y="2012328"/>
            <a:ext cx="6508805" cy="4351338"/>
          </a:xfrm>
        </p:spPr>
        <p:txBody>
          <a:bodyPr>
            <a:normAutofit/>
          </a:bodyPr>
          <a:lstStyle/>
          <a:p>
            <a:r>
              <a:rPr lang="en-GB" sz="2600" dirty="0" smtClean="0"/>
              <a:t>Hands on tools, such as magnetic letters, and strategies which support learners to physically interact with letters and words, as well as engage with their other senses, as they build them are very effective.</a:t>
            </a:r>
          </a:p>
          <a:p>
            <a:r>
              <a:rPr lang="en-GB" sz="2600" dirty="0" smtClean="0"/>
              <a:t>There are many online and offline literacy packs and games that enable </a:t>
            </a:r>
            <a:r>
              <a:rPr lang="en-GB" sz="2600" dirty="0"/>
              <a:t>children to </a:t>
            </a:r>
            <a:r>
              <a:rPr lang="en-GB" sz="2600" dirty="0" smtClean="0"/>
              <a:t>physically manipulate letters and parts of words and sentences to facilitate literacy.</a:t>
            </a:r>
          </a:p>
          <a:p>
            <a:endParaRPr lang="en-GB" dirty="0"/>
          </a:p>
        </p:txBody>
      </p:sp>
      <p:sp>
        <p:nvSpPr>
          <p:cNvPr id="5" name="Rectangle 4"/>
          <p:cNvSpPr>
            <a:spLocks noGrp="1" noChangeArrowheads="1"/>
          </p:cNvSpPr>
          <p:nvPr/>
        </p:nvSpPr>
        <p:spPr bwMode="auto">
          <a:xfrm>
            <a:off x="1257068" y="6476600"/>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2"/>
              </a:rPr>
              <a:t>www.multisensorylearning.lgfl.net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dirty="0" smtClean="0">
                <a:latin typeface="Calibri" panose="020F0502020204030204" pitchFamily="34" charset="0"/>
                <a:ea typeface="Calibri" panose="020F0502020204030204" pitchFamily="34" charset="0"/>
                <a:cs typeface="Calibri" panose="020F0502020204030204" pitchFamily="34" charset="0"/>
              </a:rPr>
              <a: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3"/>
              </a:rPr>
              <a:t>www.hirstwood.com</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sz="1800" dirty="0" smtClean="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6177" t="45361" r="21680" b="25680"/>
          <a:stretch/>
        </p:blipFill>
        <p:spPr>
          <a:xfrm>
            <a:off x="7456772" y="2812869"/>
            <a:ext cx="3444135" cy="3170373"/>
          </a:xfrm>
          <a:prstGeom prst="rect">
            <a:avLst/>
          </a:prstGeom>
        </p:spPr>
      </p:pic>
    </p:spTree>
    <p:extLst>
      <p:ext uri="{BB962C8B-B14F-4D97-AF65-F5344CB8AC3E}">
        <p14:creationId xmlns:p14="http://schemas.microsoft.com/office/powerpoint/2010/main" val="2428124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Word and Sentence Building</a:t>
            </a:r>
            <a:endParaRPr lang="en-GB" b="1" dirty="0"/>
          </a:p>
        </p:txBody>
      </p:sp>
      <p:sp>
        <p:nvSpPr>
          <p:cNvPr id="3" name="Content Placeholder 2"/>
          <p:cNvSpPr>
            <a:spLocks noGrp="1"/>
          </p:cNvSpPr>
          <p:nvPr>
            <p:ph idx="1"/>
          </p:nvPr>
        </p:nvSpPr>
        <p:spPr>
          <a:xfrm>
            <a:off x="392927" y="2012328"/>
            <a:ext cx="6508805" cy="4351338"/>
          </a:xfrm>
        </p:spPr>
        <p:txBody>
          <a:bodyPr>
            <a:normAutofit/>
          </a:bodyPr>
          <a:lstStyle/>
          <a:p>
            <a:r>
              <a:rPr lang="en-GB" dirty="0" smtClean="0"/>
              <a:t>Strategies </a:t>
            </a:r>
            <a:r>
              <a:rPr lang="en-GB" dirty="0"/>
              <a:t>such as </a:t>
            </a:r>
            <a:r>
              <a:rPr lang="en-GB" i="1" dirty="0"/>
              <a:t>Colourful Semantics</a:t>
            </a:r>
            <a:r>
              <a:rPr lang="en-GB" dirty="0"/>
              <a:t> also use vision, sound and movement to support language and grammatical understanding</a:t>
            </a:r>
            <a:r>
              <a:rPr lang="en-GB" dirty="0" smtClean="0"/>
              <a:t>.</a:t>
            </a:r>
          </a:p>
          <a:p>
            <a:r>
              <a:rPr lang="en-GB" dirty="0" err="1" smtClean="0"/>
              <a:t>LGfL</a:t>
            </a:r>
            <a:r>
              <a:rPr lang="en-GB" dirty="0" smtClean="0"/>
              <a:t> resources that support multisensory word and sentence building include </a:t>
            </a:r>
            <a:r>
              <a:rPr lang="en-GB" dirty="0" smtClean="0">
                <a:hlinkClick r:id="rId2"/>
              </a:rPr>
              <a:t>Busy Things </a:t>
            </a:r>
            <a:r>
              <a:rPr lang="en-GB" dirty="0" smtClean="0"/>
              <a:t>and </a:t>
            </a:r>
            <a:r>
              <a:rPr lang="en-GB" dirty="0" smtClean="0">
                <a:hlinkClick r:id="rId3"/>
              </a:rPr>
              <a:t>The </a:t>
            </a:r>
            <a:r>
              <a:rPr lang="en-GB" dirty="0" err="1" smtClean="0">
                <a:hlinkClick r:id="rId3"/>
              </a:rPr>
              <a:t>Fairytales</a:t>
            </a:r>
            <a:endParaRPr lang="en-GB" dirty="0" smtClean="0"/>
          </a:p>
          <a:p>
            <a:endParaRPr lang="en-GB" dirty="0"/>
          </a:p>
        </p:txBody>
      </p:sp>
      <p:pic>
        <p:nvPicPr>
          <p:cNvPr id="4" name="Picture 3"/>
          <p:cNvPicPr>
            <a:picLocks noChangeAspect="1"/>
          </p:cNvPicPr>
          <p:nvPr/>
        </p:nvPicPr>
        <p:blipFill>
          <a:blip r:embed="rId4"/>
          <a:stretch>
            <a:fillRect/>
          </a:stretch>
        </p:blipFill>
        <p:spPr>
          <a:xfrm>
            <a:off x="7109957" y="2464656"/>
            <a:ext cx="4762500" cy="2914650"/>
          </a:xfrm>
          <a:prstGeom prst="rect">
            <a:avLst/>
          </a:prstGeom>
        </p:spPr>
      </p:pic>
      <p:sp>
        <p:nvSpPr>
          <p:cNvPr id="5" name="Rectangle 4"/>
          <p:cNvSpPr>
            <a:spLocks noGrp="1" noChangeArrowheads="1"/>
          </p:cNvSpPr>
          <p:nvPr/>
        </p:nvSpPr>
        <p:spPr bwMode="auto">
          <a:xfrm>
            <a:off x="1257068" y="6476600"/>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5"/>
              </a:rPr>
              <a:t>www.multisensorylearning.lgfl.net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dirty="0" smtClean="0">
                <a:latin typeface="Calibri" panose="020F0502020204030204" pitchFamily="34" charset="0"/>
                <a:ea typeface="Calibri" panose="020F0502020204030204" pitchFamily="34" charset="0"/>
                <a:cs typeface="Calibri" panose="020F0502020204030204" pitchFamily="34" charset="0"/>
              </a:rPr>
              <a: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6"/>
              </a:rPr>
              <a:t>www.hirstwood.com</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sz="1800" dirty="0" smtClean="0"/>
          </a:p>
        </p:txBody>
      </p:sp>
    </p:spTree>
    <p:extLst>
      <p:ext uri="{BB962C8B-B14F-4D97-AF65-F5344CB8AC3E}">
        <p14:creationId xmlns:p14="http://schemas.microsoft.com/office/powerpoint/2010/main" val="4139468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Extended Writing</a:t>
            </a:r>
            <a:endParaRPr lang="en-GB" b="1" dirty="0"/>
          </a:p>
        </p:txBody>
      </p:sp>
      <p:sp>
        <p:nvSpPr>
          <p:cNvPr id="3" name="Content Placeholder 2"/>
          <p:cNvSpPr>
            <a:spLocks noGrp="1"/>
          </p:cNvSpPr>
          <p:nvPr>
            <p:ph idx="1"/>
          </p:nvPr>
        </p:nvSpPr>
        <p:spPr>
          <a:xfrm>
            <a:off x="408830" y="2354234"/>
            <a:ext cx="6787101" cy="4351338"/>
          </a:xfrm>
        </p:spPr>
        <p:txBody>
          <a:bodyPr>
            <a:normAutofit/>
          </a:bodyPr>
          <a:lstStyle/>
          <a:p>
            <a:pPr fontAlgn="base"/>
            <a:r>
              <a:rPr lang="en-GB" dirty="0" smtClean="0"/>
              <a:t>There are many other multisensory techniques that can be used to support more extended writing. The </a:t>
            </a:r>
            <a:r>
              <a:rPr lang="en-GB" dirty="0" smtClean="0"/>
              <a:t>following </a:t>
            </a:r>
            <a:r>
              <a:rPr lang="en-GB" dirty="0" err="1" smtClean="0"/>
              <a:t>LGfL</a:t>
            </a:r>
            <a:r>
              <a:rPr lang="en-GB" dirty="0" smtClean="0"/>
              <a:t> </a:t>
            </a:r>
            <a:r>
              <a:rPr lang="en-GB" dirty="0" smtClean="0"/>
              <a:t>tools </a:t>
            </a:r>
            <a:r>
              <a:rPr lang="en-GB" dirty="0" smtClean="0"/>
              <a:t>can help with this:</a:t>
            </a:r>
          </a:p>
          <a:p>
            <a:pPr fontAlgn="base"/>
            <a:r>
              <a:rPr lang="en-GB" dirty="0" smtClean="0"/>
              <a:t>Audio </a:t>
            </a:r>
            <a:r>
              <a:rPr lang="en-GB" dirty="0" smtClean="0"/>
              <a:t>Network – </a:t>
            </a:r>
            <a:r>
              <a:rPr lang="en-GB" dirty="0" smtClean="0">
                <a:hlinkClick r:id="rId2"/>
              </a:rPr>
              <a:t>www.audio.lgfl.net</a:t>
            </a:r>
            <a:r>
              <a:rPr lang="en-GB" dirty="0" smtClean="0"/>
              <a:t> – thousands of music tracks which can be searched by mood and atmosphere to find music to provide a creative stimulus for </a:t>
            </a:r>
            <a:r>
              <a:rPr lang="en-GB" dirty="0" smtClean="0"/>
              <a:t>writing</a:t>
            </a:r>
            <a:endParaRPr lang="en-GB" dirty="0" smtClean="0"/>
          </a:p>
        </p:txBody>
      </p:sp>
      <p:pic>
        <p:nvPicPr>
          <p:cNvPr id="4" name="Picture 3"/>
          <p:cNvPicPr>
            <a:picLocks noChangeAspect="1"/>
          </p:cNvPicPr>
          <p:nvPr/>
        </p:nvPicPr>
        <p:blipFill>
          <a:blip r:embed="rId3"/>
          <a:stretch>
            <a:fillRect/>
          </a:stretch>
        </p:blipFill>
        <p:spPr>
          <a:xfrm>
            <a:off x="7585686" y="3199266"/>
            <a:ext cx="4033057" cy="1635452"/>
          </a:xfrm>
          <a:prstGeom prst="rect">
            <a:avLst/>
          </a:prstGeom>
        </p:spPr>
      </p:pic>
      <p:sp>
        <p:nvSpPr>
          <p:cNvPr id="7" name="Rectangle 6"/>
          <p:cNvSpPr>
            <a:spLocks noGrp="1" noChangeArrowheads="1"/>
          </p:cNvSpPr>
          <p:nvPr/>
        </p:nvSpPr>
        <p:spPr bwMode="auto">
          <a:xfrm>
            <a:off x="1113944" y="6459351"/>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4"/>
              </a:rPr>
              <a:t>www.multisensorylearning.lgfl.net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dirty="0" smtClean="0">
                <a:latin typeface="Calibri" panose="020F0502020204030204" pitchFamily="34" charset="0"/>
                <a:ea typeface="Calibri" panose="020F0502020204030204" pitchFamily="34" charset="0"/>
                <a:cs typeface="Calibri" panose="020F0502020204030204" pitchFamily="34" charset="0"/>
              </a:rPr>
              <a: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5"/>
              </a:rPr>
              <a:t>www.hirstwood.com</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sz="1800" dirty="0" smtClean="0"/>
          </a:p>
        </p:txBody>
      </p:sp>
    </p:spTree>
    <p:extLst>
      <p:ext uri="{BB962C8B-B14F-4D97-AF65-F5344CB8AC3E}">
        <p14:creationId xmlns:p14="http://schemas.microsoft.com/office/powerpoint/2010/main" val="389549187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373</TotalTime>
  <Words>733</Words>
  <Application>Microsoft Office PowerPoint</Application>
  <PresentationFormat>Widescreen</PresentationFormat>
  <Paragraphs>70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1_Office Theme</vt:lpstr>
      <vt:lpstr>PowerPoint Presentation</vt:lpstr>
      <vt:lpstr>Literacy</vt:lpstr>
      <vt:lpstr>Literacy</vt:lpstr>
      <vt:lpstr>Literacy</vt:lpstr>
      <vt:lpstr>Letter and Word Writing</vt:lpstr>
      <vt:lpstr>Letter and Word Writing</vt:lpstr>
      <vt:lpstr>Word and Sentence Building</vt:lpstr>
      <vt:lpstr>Word and Sentence Building</vt:lpstr>
      <vt:lpstr>Extended Writing</vt:lpstr>
      <vt:lpstr>Extended Writing</vt:lpstr>
      <vt:lpstr>Using Visual Stimuli to support Literacy </vt:lpstr>
      <vt:lpstr>Using Visual Stimuli to support Literacy </vt:lpstr>
      <vt:lpstr>Using Sound to support Literacy</vt:lpstr>
      <vt:lpstr>Using Sound to support Literacy</vt:lpstr>
      <vt:lpstr>Using Movement to support Literacy</vt:lpstr>
      <vt:lpstr>Using Movement to support Literacy</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Dilworth</dc:creator>
  <cp:lastModifiedBy>Adam Gordon</cp:lastModifiedBy>
  <cp:revision>28</cp:revision>
  <dcterms:created xsi:type="dcterms:W3CDTF">2018-09-17T10:19:41Z</dcterms:created>
  <dcterms:modified xsi:type="dcterms:W3CDTF">2019-01-13T18:39:12Z</dcterms:modified>
</cp:coreProperties>
</file>